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6"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90" r:id="rId30"/>
    <p:sldId id="286" r:id="rId31"/>
    <p:sldId id="287" r:id="rId32"/>
    <p:sldId id="289" r:id="rId33"/>
    <p:sldId id="288" r:id="rId34"/>
    <p:sldId id="291" r:id="rId35"/>
    <p:sldId id="292"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varScale="1">
        <p:scale>
          <a:sx n="68" d="100"/>
          <a:sy n="6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DBF50221-A5EE-41CD-B5F6-A96BFCD1F5B1}"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35024A7-1539-4DB1-A87B-BE6642F4034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50221-A5EE-41CD-B5F6-A96BFCD1F5B1}" type="datetimeFigureOut">
              <a:rPr lang="zh-CN" altLang="en-US" smtClean="0"/>
              <a:pPr/>
              <a:t>2015/12/6</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24A7-1539-4DB1-A87B-BE6642F4034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642919"/>
            <a:ext cx="7672414" cy="2000263"/>
          </a:xfrm>
        </p:spPr>
        <p:txBody>
          <a:bodyPr/>
          <a:lstStyle/>
          <a:p>
            <a:r>
              <a:rPr lang="en-US" altLang="zh-CN" b="1" dirty="0" smtClean="0"/>
              <a:t>《</a:t>
            </a:r>
            <a:r>
              <a:rPr lang="zh-CN" altLang="en-US" b="1" dirty="0" smtClean="0"/>
              <a:t>英语国家社会与文化入门</a:t>
            </a:r>
            <a:r>
              <a:rPr lang="en-US" altLang="zh-CN" b="1" dirty="0" smtClean="0"/>
              <a:t>》</a:t>
            </a:r>
            <a:r>
              <a:rPr lang="en-US" altLang="zh-CN" dirty="0" smtClean="0">
                <a:latin typeface="+mn-ea"/>
                <a:ea typeface="+mn-ea"/>
              </a:rPr>
              <a:t>(</a:t>
            </a:r>
            <a:r>
              <a:rPr lang="zh-CN" altLang="en-US" b="1" dirty="0" smtClean="0"/>
              <a:t>下册）</a:t>
            </a:r>
            <a:endParaRPr lang="zh-CN" altLang="en-US" dirty="0"/>
          </a:p>
        </p:txBody>
      </p:sp>
      <p:sp>
        <p:nvSpPr>
          <p:cNvPr id="3" name="Subtitle 2"/>
          <p:cNvSpPr>
            <a:spLocks noGrp="1"/>
          </p:cNvSpPr>
          <p:nvPr>
            <p:ph type="subTitle" idx="1"/>
          </p:nvPr>
        </p:nvSpPr>
        <p:spPr>
          <a:xfrm>
            <a:off x="714348" y="2786058"/>
            <a:ext cx="7715304" cy="3143272"/>
          </a:xfrm>
        </p:spPr>
        <p:txBody>
          <a:bodyPr>
            <a:normAutofit/>
          </a:bodyPr>
          <a:lstStyle/>
          <a:p>
            <a:r>
              <a:rPr lang="en-US" altLang="zh-CN" sz="3600" b="1" dirty="0" smtClean="0">
                <a:solidFill>
                  <a:srgbClr val="FF0000"/>
                </a:solidFill>
                <a:latin typeface="Times New Roman" pitchFamily="18" charset="0"/>
                <a:cs typeface="Times New Roman" pitchFamily="18" charset="0"/>
              </a:rPr>
              <a:t>The Society and Culture </a:t>
            </a:r>
          </a:p>
          <a:p>
            <a:r>
              <a:rPr lang="en-US" altLang="zh-CN" sz="3600" b="1" dirty="0" smtClean="0">
                <a:solidFill>
                  <a:srgbClr val="FF0000"/>
                </a:solidFill>
                <a:latin typeface="Times New Roman" pitchFamily="18" charset="0"/>
                <a:cs typeface="Times New Roman" pitchFamily="18" charset="0"/>
              </a:rPr>
              <a:t>of Major English-Speaking Countries</a:t>
            </a:r>
          </a:p>
          <a:p>
            <a:r>
              <a:rPr lang="en-US" altLang="zh-CN" sz="3600" b="1" smtClean="0">
                <a:solidFill>
                  <a:srgbClr val="FF0000"/>
                </a:solidFill>
                <a:latin typeface="Times New Roman" pitchFamily="18" charset="0"/>
                <a:cs typeface="Times New Roman" pitchFamily="18" charset="0"/>
              </a:rPr>
              <a:t>An Introduction</a:t>
            </a:r>
            <a:endParaRPr lang="en-US" altLang="zh-CN" sz="3600" b="1" dirty="0" smtClean="0">
              <a:solidFill>
                <a:srgbClr val="FF0000"/>
              </a:solidFill>
              <a:latin typeface="Times New Roman" pitchFamily="18" charset="0"/>
              <a:cs typeface="Times New Roman" pitchFamily="18" charset="0"/>
            </a:endParaRPr>
          </a:p>
          <a:p>
            <a:r>
              <a:rPr lang="en-US" altLang="zh-CN" sz="3600" b="1" dirty="0" smtClean="0">
                <a:solidFill>
                  <a:srgbClr val="FF0000"/>
                </a:solidFill>
                <a:latin typeface="Times New Roman" pitchFamily="18" charset="0"/>
                <a:cs typeface="Times New Roman" pitchFamily="18" charset="0"/>
              </a:rPr>
              <a:t>(Book Two)</a:t>
            </a:r>
            <a:endParaRPr lang="zh-CN" altLang="en-US" sz="36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US College Football</a:t>
            </a:r>
            <a:r>
              <a:rPr lang="en-US" altLang="zh-CN" sz="3600" dirty="0" smtClean="0">
                <a:latin typeface="Times New Roman" pitchFamily="18" charset="0"/>
                <a:cs typeface="Times New Roman" pitchFamily="18" charset="0"/>
              </a:rPr>
              <a:t/>
            </a:r>
            <a:br>
              <a:rPr lang="en-US" altLang="zh-CN" sz="3600" dirty="0" smtClean="0">
                <a:latin typeface="Times New Roman" pitchFamily="18" charset="0"/>
                <a:cs typeface="Times New Roman" pitchFamily="18" charset="0"/>
              </a:rPr>
            </a:br>
            <a:r>
              <a:rPr lang="en-US" altLang="zh-CN" sz="2200" dirty="0" smtClean="0">
                <a:latin typeface="Times New Roman" pitchFamily="18" charset="0"/>
                <a:cs typeface="Times New Roman" pitchFamily="18" charset="0"/>
              </a:rPr>
              <a:t>Below: A Game between Harvard and Brown University in 2009</a:t>
            </a:r>
            <a:endParaRPr lang="zh-CN" altLang="en-US" sz="2200" dirty="0">
              <a:latin typeface="Times New Roman" pitchFamily="18" charset="0"/>
              <a:cs typeface="Times New Roman" pitchFamily="18" charset="0"/>
            </a:endParaRPr>
          </a:p>
        </p:txBody>
      </p:sp>
      <p:pic>
        <p:nvPicPr>
          <p:cNvPr id="7" name="Content Placeholder 6" descr="-Harvard_v_brown_2009.JPG"/>
          <p:cNvPicPr>
            <a:picLocks noGrp="1" noChangeAspect="1"/>
          </p:cNvPicPr>
          <p:nvPr>
            <p:ph idx="1"/>
          </p:nvPr>
        </p:nvPicPr>
        <p:blipFill>
          <a:blip r:embed="rId2"/>
          <a:stretch>
            <a:fillRect/>
          </a:stretch>
        </p:blipFill>
        <p:spPr>
          <a:xfrm>
            <a:off x="1164216" y="1600200"/>
            <a:ext cx="6815568"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Baseball</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Baseball is still regarded by many as the great American game. </a:t>
            </a:r>
          </a:p>
          <a:p>
            <a:r>
              <a:rPr lang="en-US" sz="2400" dirty="0" smtClean="0">
                <a:latin typeface="Times New Roman" pitchFamily="18" charset="0"/>
                <a:cs typeface="Times New Roman" pitchFamily="18" charset="0"/>
              </a:rPr>
              <a:t>In America, many children still play informal baseball in their neighborhoods. Small towns and cities still maintain organized Little League or (for older children) Babe Ruth baseball teams. </a:t>
            </a:r>
          </a:p>
          <a:p>
            <a:r>
              <a:rPr lang="en-US" sz="2400" dirty="0" smtClean="0">
                <a:latin typeface="Times New Roman" pitchFamily="18" charset="0"/>
                <a:cs typeface="Times New Roman" pitchFamily="18" charset="0"/>
              </a:rPr>
              <a:t>In many cities, young adults organize into informal “softball” leagues, and universities still maintain varsity baseball teams. </a:t>
            </a:r>
          </a:p>
          <a:p>
            <a:r>
              <a:rPr lang="en-US" sz="2400" dirty="0" smtClean="0">
                <a:latin typeface="Times New Roman" pitchFamily="18" charset="0"/>
                <a:cs typeface="Times New Roman" pitchFamily="18" charset="0"/>
              </a:rPr>
              <a:t>Professional baseball is still “big business.”</a:t>
            </a:r>
            <a:endParaRPr lang="zh-CN" alt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A Baseball Field</a:t>
            </a:r>
            <a:endParaRPr lang="zh-CN" altLang="en-US" sz="3200" dirty="0">
              <a:latin typeface="Times New Roman" pitchFamily="18" charset="0"/>
              <a:cs typeface="Times New Roman" pitchFamily="18" charset="0"/>
            </a:endParaRPr>
          </a:p>
        </p:txBody>
      </p:sp>
      <p:pic>
        <p:nvPicPr>
          <p:cNvPr id="4" name="Content Placeholder 3" descr="baseball.jpg"/>
          <p:cNvPicPr>
            <a:picLocks noGrp="1" noChangeAspect="1"/>
          </p:cNvPicPr>
          <p:nvPr>
            <p:ph idx="1"/>
          </p:nvPr>
        </p:nvPicPr>
        <p:blipFill>
          <a:blip r:embed="rId2"/>
          <a:stretch>
            <a:fillRect/>
          </a:stretch>
        </p:blipFill>
        <p:spPr>
          <a:xfrm>
            <a:off x="457254" y="1142984"/>
            <a:ext cx="8330448" cy="55425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smtClean="0">
                <a:latin typeface="Times New Roman" pitchFamily="18" charset="0"/>
                <a:cs typeface="Times New Roman" pitchFamily="18" charset="0"/>
              </a:rPr>
              <a:t>The World Series</a:t>
            </a:r>
            <a:endParaRPr lang="zh-CN" altLang="en-US" sz="3200" b="0" dirty="0">
              <a:latin typeface="Times New Roman" pitchFamily="18" charset="0"/>
              <a:cs typeface="Times New Roman" pitchFamily="18" charset="0"/>
            </a:endParaRPr>
          </a:p>
        </p:txBody>
      </p:sp>
      <p:sp>
        <p:nvSpPr>
          <p:cNvPr id="6" name="Content Placeholder 5"/>
          <p:cNvSpPr>
            <a:spLocks noGrp="1"/>
          </p:cNvSpPr>
          <p:nvPr>
            <p:ph sz="half" idx="1"/>
          </p:nvPr>
        </p:nvSpPr>
        <p:spPr>
          <a:xfrm>
            <a:off x="214282" y="1357298"/>
            <a:ext cx="2357454" cy="4768865"/>
          </a:xfrm>
        </p:spPr>
        <p:txBody>
          <a:bodyPr>
            <a:normAutofit fontScale="70000" lnSpcReduction="20000"/>
          </a:bodyPr>
          <a:lstStyle/>
          <a:p>
            <a:pPr>
              <a:buNone/>
            </a:pPr>
            <a:r>
              <a:rPr lang="en-US" sz="3200" dirty="0" smtClean="0">
                <a:latin typeface="Times New Roman" pitchFamily="18" charset="0"/>
                <a:cs typeface="Times New Roman" pitchFamily="18" charset="0"/>
              </a:rPr>
              <a:t>    </a:t>
            </a:r>
          </a:p>
          <a:p>
            <a:pPr>
              <a:buNone/>
            </a:pPr>
            <a:r>
              <a:rPr lang="en-US" sz="3200" dirty="0" smtClean="0">
                <a:latin typeface="Times New Roman" pitchFamily="18" charset="0"/>
                <a:cs typeface="Times New Roman" pitchFamily="18" charset="0"/>
              </a:rPr>
              <a:t>     The World Series between the leading teams in their respective leagues takes place in the latter part of October. The best four out of seven games determines the World Series Champions</a:t>
            </a:r>
            <a:r>
              <a:rPr lang="en-US" sz="3100" dirty="0" smtClean="0">
                <a:latin typeface="Times New Roman" pitchFamily="18" charset="0"/>
                <a:cs typeface="Times New Roman" pitchFamily="18" charset="0"/>
              </a:rPr>
              <a:t>.</a:t>
            </a:r>
            <a:endParaRPr lang="zh-CN" altLang="en-US" sz="3100" dirty="0">
              <a:latin typeface="Times New Roman" pitchFamily="18" charset="0"/>
              <a:cs typeface="Times New Roman" pitchFamily="18" charset="0"/>
            </a:endParaRPr>
          </a:p>
        </p:txBody>
      </p:sp>
      <p:pic>
        <p:nvPicPr>
          <p:cNvPr id="8" name="Content Placeholder 7" descr="wschamps.jpg"/>
          <p:cNvPicPr>
            <a:picLocks noGrp="1" noChangeAspect="1"/>
          </p:cNvPicPr>
          <p:nvPr>
            <p:ph sz="half" idx="2"/>
          </p:nvPr>
        </p:nvPicPr>
        <p:blipFill>
          <a:blip r:embed="rId2"/>
          <a:stretch>
            <a:fillRect/>
          </a:stretch>
        </p:blipFill>
        <p:spPr>
          <a:xfrm>
            <a:off x="2543133" y="1928803"/>
            <a:ext cx="6143667" cy="307183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Basketball </a:t>
            </a:r>
            <a:endParaRPr lang="zh-CN" altLang="en-US" sz="3200"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US" sz="2400" dirty="0" smtClean="0">
                <a:latin typeface="Times New Roman" pitchFamily="18" charset="0"/>
                <a:cs typeface="Times New Roman" pitchFamily="18" charset="0"/>
              </a:rPr>
              <a:t>Basketball is very popular in America. It was deliberately created in 1891 by a physical education teacher in Massachusetts to provide an indoor sports activity during the snowy winter months when outdoor playing fields could not be used. </a:t>
            </a:r>
          </a:p>
          <a:p>
            <a:r>
              <a:rPr lang="en-US" sz="2400" dirty="0" smtClean="0">
                <a:latin typeface="Times New Roman" pitchFamily="18" charset="0"/>
                <a:cs typeface="Times New Roman" pitchFamily="18" charset="0"/>
              </a:rPr>
              <a:t>The basic rules of the game have not much changed since then. </a:t>
            </a:r>
          </a:p>
          <a:p>
            <a:r>
              <a:rPr lang="en-US" sz="2400" dirty="0" smtClean="0">
                <a:latin typeface="Times New Roman" pitchFamily="18" charset="0"/>
                <a:cs typeface="Times New Roman" pitchFamily="18" charset="0"/>
              </a:rPr>
              <a:t>Today, however, there are many basketball courts set up out of doors, and youngsters frequently fix a hoop to a convenient post or even a wall in order to practice playing the game.</a:t>
            </a:r>
            <a:endParaRPr lang="zh-CN" alt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National Basketball Association (NBA) </a:t>
            </a:r>
            <a:endParaRPr lang="zh-CN" altLang="en-US" sz="3200" dirty="0">
              <a:latin typeface="Times New Roman" pitchFamily="18" charset="0"/>
              <a:cs typeface="Times New Roman" pitchFamily="18" charset="0"/>
            </a:endParaRPr>
          </a:p>
        </p:txBody>
      </p:sp>
      <p:sp>
        <p:nvSpPr>
          <p:cNvPr id="6" name="Content Placeholder 5"/>
          <p:cNvSpPr>
            <a:spLocks noGrp="1"/>
          </p:cNvSpPr>
          <p:nvPr>
            <p:ph idx="1"/>
          </p:nvPr>
        </p:nvSpPr>
        <p:spPr>
          <a:xfrm>
            <a:off x="428596" y="1785926"/>
            <a:ext cx="8258204" cy="4340237"/>
          </a:xfrm>
        </p:spPr>
        <p:txBody>
          <a:bodyPr>
            <a:normAutofit/>
          </a:bodyPr>
          <a:lstStyle/>
          <a:p>
            <a:r>
              <a:rPr lang="en-US" sz="2400" dirty="0" smtClean="0">
                <a:latin typeface="Times New Roman" pitchFamily="18" charset="0"/>
                <a:cs typeface="Times New Roman" pitchFamily="18" charset="0"/>
              </a:rPr>
              <a:t>The first professional basketball in 1896.</a:t>
            </a:r>
          </a:p>
          <a:p>
            <a:r>
              <a:rPr lang="en-US" sz="2400" dirty="0" smtClean="0">
                <a:latin typeface="Times New Roman" pitchFamily="18" charset="0"/>
                <a:cs typeface="Times New Roman" pitchFamily="18" charset="0"/>
              </a:rPr>
              <a:t>In 1949 the National Basketball Association (NBA) of professional teams was established. For the next thirty years, professional basketball did not have much of an audience. </a:t>
            </a:r>
          </a:p>
          <a:p>
            <a:r>
              <a:rPr lang="en-US" sz="2400" dirty="0" smtClean="0">
                <a:latin typeface="Times New Roman" pitchFamily="18" charset="0"/>
                <a:cs typeface="Times New Roman" pitchFamily="18" charset="0"/>
              </a:rPr>
              <a:t>In 1979 two college players, Larry Bird of Indiana State University and Magic Johnson of Michigan State University motivated an increased interest in the game through their friendly rivalry. </a:t>
            </a:r>
            <a:endParaRPr lang="zh-CN" altLang="en-US"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3200" dirty="0" smtClean="0">
                <a:latin typeface="Times New Roman" pitchFamily="18" charset="0"/>
                <a:cs typeface="Times New Roman" pitchFamily="18" charset="0"/>
              </a:rPr>
              <a:t>Women’s National Basketball Association (WNBA)</a:t>
            </a:r>
            <a:endParaRPr lang="zh-CN" altLang="en-US" sz="3200" dirty="0">
              <a:latin typeface="Times New Roman" pitchFamily="18" charset="0"/>
              <a:cs typeface="Times New Roman" pitchFamily="18" charset="0"/>
            </a:endParaRPr>
          </a:p>
        </p:txBody>
      </p:sp>
      <p:pic>
        <p:nvPicPr>
          <p:cNvPr id="4" name="Content Placeholder 3" descr="wmba.jpg"/>
          <p:cNvPicPr>
            <a:picLocks noGrp="1" noChangeAspect="1"/>
          </p:cNvPicPr>
          <p:nvPr>
            <p:ph idx="1"/>
          </p:nvPr>
        </p:nvPicPr>
        <p:blipFill>
          <a:blip r:embed="rId2"/>
          <a:stretch>
            <a:fillRect/>
          </a:stretch>
        </p:blipFill>
        <p:spPr>
          <a:xfrm>
            <a:off x="1214414" y="1571612"/>
            <a:ext cx="6715172" cy="500886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Larry Bird and Magic Johnson</a:t>
            </a:r>
            <a:endParaRPr lang="zh-CN" altLang="en-US" sz="3200" dirty="0">
              <a:latin typeface="Times New Roman" pitchFamily="18" charset="0"/>
              <a:cs typeface="Times New Roman" pitchFamily="18" charset="0"/>
            </a:endParaRPr>
          </a:p>
        </p:txBody>
      </p:sp>
      <p:sp>
        <p:nvSpPr>
          <p:cNvPr id="10" name="Content Placeholder 9"/>
          <p:cNvSpPr>
            <a:spLocks noGrp="1"/>
          </p:cNvSpPr>
          <p:nvPr>
            <p:ph sz="half" idx="1"/>
          </p:nvPr>
        </p:nvSpPr>
        <p:spPr>
          <a:xfrm>
            <a:off x="457200" y="1643050"/>
            <a:ext cx="3543296" cy="4483113"/>
          </a:xfrm>
        </p:spPr>
        <p:txBody>
          <a:bodyPr>
            <a:normAutofit/>
          </a:bodyPr>
          <a:lstStyle/>
          <a:p>
            <a:pPr>
              <a:buNone/>
            </a:pPr>
            <a:r>
              <a:rPr lang="en-US" sz="2400" dirty="0" smtClean="0">
                <a:latin typeface="Times New Roman" pitchFamily="18" charset="0"/>
                <a:cs typeface="Times New Roman" pitchFamily="18" charset="0"/>
              </a:rPr>
              <a:t>     Larry Bird subsequently joined the Boston Celtics, and Magic Johnson the Los Angeles Lakers. Both teams dominated the professional game through the 1980s and are still among the best basketball teams in America today. </a:t>
            </a:r>
            <a:endParaRPr lang="zh-CN" altLang="en-US" sz="2400" dirty="0">
              <a:latin typeface="Times New Roman" pitchFamily="18" charset="0"/>
              <a:cs typeface="Times New Roman" pitchFamily="18" charset="0"/>
            </a:endParaRPr>
          </a:p>
        </p:txBody>
      </p:sp>
      <p:pic>
        <p:nvPicPr>
          <p:cNvPr id="12" name="Content Placeholder 11" descr="larry-bird-magic-johnson-celtics-lakers.jpg"/>
          <p:cNvPicPr>
            <a:picLocks noGrp="1" noChangeAspect="1"/>
          </p:cNvPicPr>
          <p:nvPr>
            <p:ph sz="half" idx="2"/>
          </p:nvPr>
        </p:nvPicPr>
        <p:blipFill>
          <a:blip r:embed="rId2"/>
          <a:stretch>
            <a:fillRect/>
          </a:stretch>
        </p:blipFill>
        <p:spPr>
          <a:xfrm>
            <a:off x="4143375" y="1847623"/>
            <a:ext cx="4543425" cy="400254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Michael Jordan</a:t>
            </a:r>
            <a:endParaRPr lang="zh-CN" altLang="en-US" sz="3200" dirty="0"/>
          </a:p>
        </p:txBody>
      </p:sp>
      <p:sp>
        <p:nvSpPr>
          <p:cNvPr id="3" name="Content Placeholder 2"/>
          <p:cNvSpPr>
            <a:spLocks noGrp="1"/>
          </p:cNvSpPr>
          <p:nvPr>
            <p:ph sz="half" idx="1"/>
          </p:nvPr>
        </p:nvSpPr>
        <p:spPr>
          <a:xfrm>
            <a:off x="457200" y="1643050"/>
            <a:ext cx="3686172" cy="4483113"/>
          </a:xfrm>
        </p:spPr>
        <p:txBody>
          <a:bodyPr>
            <a:normAutofit/>
          </a:bodyPr>
          <a:lstStyle/>
          <a:p>
            <a:pPr>
              <a:buNone/>
            </a:pPr>
            <a:r>
              <a:rPr lang="en-US" sz="2000" dirty="0" smtClean="0">
                <a:latin typeface="Times New Roman" pitchFamily="18" charset="0"/>
                <a:cs typeface="Times New Roman" pitchFamily="18" charset="0"/>
              </a:rPr>
              <a:t>     The greatest basketball player of all time is thought to be Michael Jordan, well-known not only in the States but elsewhere in the world, including China. </a:t>
            </a:r>
            <a:r>
              <a:rPr lang="en-US" altLang="zh-CN" sz="2000" dirty="0" smtClean="0">
                <a:latin typeface="Times New Roman" pitchFamily="18" charset="0"/>
                <a:cs typeface="Times New Roman" pitchFamily="18" charset="0"/>
              </a:rPr>
              <a:t>Jordan joined the NBA’s Chicago Bulls</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 1984. He emerged as a league star and his leaping ability earned him the nickname “Air Jordan”. He led the Bulls to six NBA championships from 1991 to 1998.</a:t>
            </a:r>
            <a:endParaRPr lang="zh-CN" altLang="en-US" sz="2000" dirty="0">
              <a:latin typeface="Times New Roman" pitchFamily="18" charset="0"/>
              <a:cs typeface="Times New Roman" pitchFamily="18" charset="0"/>
            </a:endParaRPr>
          </a:p>
        </p:txBody>
      </p:sp>
      <p:pic>
        <p:nvPicPr>
          <p:cNvPr id="5" name="Content Placeholder 4" descr="Michael-Jordan-Dunk-5.jpg"/>
          <p:cNvPicPr>
            <a:picLocks noGrp="1" noChangeAspect="1"/>
          </p:cNvPicPr>
          <p:nvPr>
            <p:ph sz="half" idx="2"/>
          </p:nvPr>
        </p:nvPicPr>
        <p:blipFill>
          <a:blip r:embed="rId2"/>
          <a:stretch>
            <a:fillRect/>
          </a:stretch>
        </p:blipFill>
        <p:spPr>
          <a:xfrm>
            <a:off x="4281049" y="1571612"/>
            <a:ext cx="4382925" cy="478634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Other Sports </a:t>
            </a:r>
            <a:endParaRPr lang="zh-CN" altLang="en-US" sz="32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92500"/>
          </a:bodyPr>
          <a:lstStyle/>
          <a:p>
            <a:r>
              <a:rPr lang="en-US" sz="2400" dirty="0" smtClean="0">
                <a:latin typeface="Times New Roman" pitchFamily="18" charset="0"/>
                <a:cs typeface="Times New Roman" pitchFamily="18" charset="0"/>
              </a:rPr>
              <a:t>Ice hockey: It was first played in Canada and states bordering that country. Yet it has spread throughout the United States with professional teams all over the country.</a:t>
            </a:r>
          </a:p>
          <a:p>
            <a:r>
              <a:rPr lang="en-US" sz="2400" dirty="0" smtClean="0">
                <a:latin typeface="Times New Roman" pitchFamily="18" charset="0"/>
                <a:cs typeface="Times New Roman" pitchFamily="18" charset="0"/>
              </a:rPr>
              <a:t>Track and field: They are very popular, and Americans support racing of all sorts: horses, dogs, automobiles, and bicycles.</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Court games: Such as tennis, racket ball, volleyball, field hockey, and lacrosse have increasing supporters, and soccer has gained new spectators daily.</a:t>
            </a:r>
          </a:p>
          <a:p>
            <a:r>
              <a:rPr lang="en-US" sz="2400" dirty="0" smtClean="0">
                <a:latin typeface="Times New Roman" pitchFamily="18" charset="0"/>
                <a:cs typeface="Times New Roman" pitchFamily="18" charset="0"/>
              </a:rPr>
              <a:t>Golf and bowling: These sports have many amateur participants, and sponsored matches are watched by many on television.</a:t>
            </a:r>
          </a:p>
          <a:p>
            <a:r>
              <a:rPr lang="en-US" sz="2400" dirty="0" smtClean="0">
                <a:latin typeface="Times New Roman" pitchFamily="18" charset="0"/>
                <a:cs typeface="Times New Roman" pitchFamily="18" charset="0"/>
              </a:rPr>
              <a:t>Boxing: Both amateur and professional, boxing has a large number of followers, nourished unfortunately by the urge to wager money.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868478"/>
          </a:xfrm>
        </p:spPr>
        <p:txBody>
          <a:bodyPr>
            <a:normAutofit fontScale="90000"/>
          </a:bodyPr>
          <a:lstStyle/>
          <a:p>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The United States of America</a:t>
            </a:r>
            <a:br>
              <a:rPr lang="en-US"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15 </a:t>
            </a:r>
            <a:r>
              <a:rPr lang="en-US" sz="3600" b="1" dirty="0"/>
              <a:t> </a:t>
            </a:r>
            <a:r>
              <a:rPr lang="en-US" sz="3600" dirty="0">
                <a:latin typeface="Times New Roman" pitchFamily="18" charset="0"/>
                <a:cs typeface="Times New Roman" pitchFamily="18" charset="0"/>
              </a:rPr>
              <a:t>Sports and Scenic Spots in America</a:t>
            </a:r>
            <a:r>
              <a:rPr lang="zh-CN" altLang="en-US" dirty="0"/>
              <a:t/>
            </a:r>
            <a:br>
              <a:rPr lang="zh-CN" altLang="en-US" dirty="0"/>
            </a:br>
            <a:endParaRPr lang="zh-CN" altLang="en-US" dirty="0"/>
          </a:p>
        </p:txBody>
      </p:sp>
      <p:pic>
        <p:nvPicPr>
          <p:cNvPr id="4" name="Content Placeholder 3" descr="美国部分标准图.jpg"/>
          <p:cNvPicPr>
            <a:picLocks noGrp="1" noChangeAspect="1"/>
          </p:cNvPicPr>
          <p:nvPr>
            <p:ph idx="1"/>
          </p:nvPr>
        </p:nvPicPr>
        <p:blipFill>
          <a:blip r:embed="rId2"/>
          <a:stretch>
            <a:fillRect/>
          </a:stretch>
        </p:blipFill>
        <p:spPr>
          <a:xfrm>
            <a:off x="1285852" y="2214554"/>
            <a:ext cx="6766948" cy="4214842"/>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Times New Roman" pitchFamily="18" charset="0"/>
                <a:cs typeface="Times New Roman" pitchFamily="18" charset="0"/>
              </a:rPr>
              <a:t>Scenic spots</a:t>
            </a:r>
            <a:endParaRPr lang="zh-CN" altLang="en-US" sz="4000" dirty="0"/>
          </a:p>
        </p:txBody>
      </p:sp>
      <p:sp>
        <p:nvSpPr>
          <p:cNvPr id="6" name="Content Placeholder 5"/>
          <p:cNvSpPr>
            <a:spLocks noGrp="1"/>
          </p:cNvSpPr>
          <p:nvPr>
            <p:ph idx="1"/>
          </p:nvPr>
        </p:nvSpPr>
        <p:spPr/>
        <p:txBody>
          <a:bodyPr>
            <a:normAutofit/>
          </a:bodyPr>
          <a:lstStyle/>
          <a:p>
            <a:r>
              <a:rPr lang="en-US" sz="24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smtClean="0">
                <a:latin typeface="Times New Roman" pitchFamily="18" charset="0"/>
                <a:cs typeface="Times New Roman" pitchFamily="18" charset="0"/>
              </a:rPr>
              <a:t>Grand Canyon</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Yellowstone National Park</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smtClean="0">
                <a:latin typeface="Times New Roman" pitchFamily="18" charset="0"/>
                <a:cs typeface="Times New Roman" pitchFamily="18" charset="0"/>
              </a:rPr>
              <a:t>West Coast</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Florida</a:t>
            </a:r>
          </a:p>
          <a:p>
            <a:r>
              <a:rPr lang="en-US" sz="2400"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he </a:t>
            </a:r>
            <a:r>
              <a:rPr lang="en-US" sz="2400" dirty="0" smtClean="0">
                <a:latin typeface="Times New Roman" pitchFamily="18" charset="0"/>
                <a:cs typeface="Times New Roman" pitchFamily="18" charset="0"/>
              </a:rPr>
              <a:t>National Monument</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Niagara Falls</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Hawaii</a:t>
            </a:r>
          </a:p>
          <a:p>
            <a:r>
              <a:rPr lang="en-US" altLang="zh-CN" sz="2400" dirty="0" smtClean="0">
                <a:latin typeface="Times New Roman" pitchFamily="18" charset="0"/>
                <a:cs typeface="Times New Roman" pitchFamily="18" charset="0"/>
              </a:rPr>
              <a:t>Alaska</a:t>
            </a:r>
            <a:endParaRPr lang="zh-CN" altLang="en-US" sz="2400" dirty="0" smtClean="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58204" cy="989034"/>
          </a:xfrm>
        </p:spPr>
        <p:txBody>
          <a:bodyPr>
            <a:normAutofit/>
          </a:bodyPr>
          <a:lstStyle/>
          <a:p>
            <a:r>
              <a:rPr lang="en-US" sz="3200" dirty="0" smtClean="0">
                <a:latin typeface="Times New Roman" pitchFamily="18" charset="0"/>
                <a:cs typeface="Times New Roman" pitchFamily="18" charset="0"/>
              </a:rPr>
              <a:t>The Grand Canyon </a:t>
            </a:r>
            <a:endParaRPr lang="zh-CN" altLang="en-US" sz="32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The Grand Canyon is America’s most famous scenic wonder. </a:t>
            </a:r>
          </a:p>
          <a:p>
            <a:r>
              <a:rPr lang="en-US" dirty="0" smtClean="0">
                <a:latin typeface="Times New Roman" pitchFamily="18" charset="0"/>
                <a:cs typeface="Times New Roman" pitchFamily="18" charset="0"/>
              </a:rPr>
              <a:t>It is a gorge slowly carved away for nearly 6 million years by the waters of the Colorado River.</a:t>
            </a:r>
          </a:p>
          <a:p>
            <a:r>
              <a:rPr lang="en-US" dirty="0" smtClean="0">
                <a:latin typeface="Times New Roman" pitchFamily="18" charset="0"/>
                <a:cs typeface="Times New Roman" pitchFamily="18" charset="0"/>
              </a:rPr>
              <a:t>This scenic area is a U.S. National Park, established in 1908, and has continually incorporated more and more territory until, in 1975, the entire Grand Canyon, a total of 4930 sq km, is within the boundaries of the Grand Canyon National Park. </a:t>
            </a:r>
          </a:p>
          <a:p>
            <a:r>
              <a:rPr lang="en-US" dirty="0" smtClean="0">
                <a:latin typeface="Times New Roman" pitchFamily="18" charset="0"/>
                <a:cs typeface="Times New Roman" pitchFamily="18" charset="0"/>
              </a:rPr>
              <a:t>Millions of people each year visit this place to see this spectacle of nature.</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The Gran Canyon</a:t>
            </a:r>
            <a:endParaRPr lang="zh-CN" altLang="en-US" sz="3200" dirty="0">
              <a:latin typeface="Times New Roman" pitchFamily="18" charset="0"/>
              <a:cs typeface="Times New Roman" pitchFamily="18" charset="0"/>
            </a:endParaRPr>
          </a:p>
        </p:txBody>
      </p:sp>
      <p:pic>
        <p:nvPicPr>
          <p:cNvPr id="7" name="Content Placeholder 6" descr="Grand-canyon3.jpg"/>
          <p:cNvPicPr>
            <a:picLocks noGrp="1" noChangeAspect="1"/>
          </p:cNvPicPr>
          <p:nvPr>
            <p:ph sz="half" idx="1"/>
          </p:nvPr>
        </p:nvPicPr>
        <p:blipFill>
          <a:blip r:embed="rId2"/>
          <a:stretch>
            <a:fillRect/>
          </a:stretch>
        </p:blipFill>
        <p:spPr>
          <a:xfrm>
            <a:off x="0" y="1702108"/>
            <a:ext cx="4500562" cy="3600450"/>
          </a:xfrm>
        </p:spPr>
      </p:pic>
      <p:pic>
        <p:nvPicPr>
          <p:cNvPr id="8" name="Content Placeholder 7" descr="grand canyon4.jpg"/>
          <p:cNvPicPr>
            <a:picLocks noGrp="1" noChangeAspect="1"/>
          </p:cNvPicPr>
          <p:nvPr>
            <p:ph sz="half" idx="2"/>
          </p:nvPr>
        </p:nvPicPr>
        <p:blipFill>
          <a:blip r:embed="rId3" cstate="print"/>
          <a:stretch>
            <a:fillRect/>
          </a:stretch>
        </p:blipFill>
        <p:spPr>
          <a:xfrm>
            <a:off x="4500561" y="3241494"/>
            <a:ext cx="4643439" cy="290214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latin typeface="Times New Roman" pitchFamily="18" charset="0"/>
                <a:cs typeface="Times New Roman" pitchFamily="18" charset="0"/>
              </a:rPr>
              <a:t>Yellowstone National Park</a:t>
            </a:r>
            <a:endParaRPr lang="zh-CN" altLang="en-US" sz="3200" dirty="0" smtClean="0">
              <a:latin typeface="Times New Roman" pitchFamily="18" charset="0"/>
              <a:cs typeface="Times New Roman" pitchFamily="18" charset="0"/>
            </a:endParaRPr>
          </a:p>
        </p:txBody>
      </p:sp>
      <p:sp>
        <p:nvSpPr>
          <p:cNvPr id="6" name="Content Placeholder 5"/>
          <p:cNvSpPr>
            <a:spLocks noGrp="1"/>
          </p:cNvSpPr>
          <p:nvPr>
            <p:ph idx="1"/>
          </p:nvPr>
        </p:nvSpPr>
        <p:spPr/>
        <p:txBody>
          <a:bodyPr>
            <a:noAutofit/>
          </a:bodyPr>
          <a:lstStyle/>
          <a:p>
            <a:r>
              <a:rPr lang="en-US" sz="2000" dirty="0" smtClean="0">
                <a:latin typeface="Times New Roman" pitchFamily="18" charset="0"/>
                <a:cs typeface="Times New Roman" pitchFamily="18" charset="0"/>
              </a:rPr>
              <a:t>Yellowstone National Park is located primarily in the U.S. state of Wyoming, although it also extends into Montana and Idaho. It is named after for the river flowing through the area. </a:t>
            </a:r>
          </a:p>
          <a:p>
            <a:r>
              <a:rPr lang="en-US" sz="2000" dirty="0" smtClean="0">
                <a:latin typeface="Times New Roman" pitchFamily="18" charset="0"/>
                <a:cs typeface="Times New Roman" pitchFamily="18" charset="0"/>
              </a:rPr>
              <a:t>The park was established in 1872, and is the oldest of the national parks and also one of the largest, being almost 8 985 sq km in area.</a:t>
            </a:r>
          </a:p>
          <a:p>
            <a:r>
              <a:rPr lang="en-US" sz="2000" dirty="0" smtClean="0">
                <a:latin typeface="Times New Roman" pitchFamily="18" charset="0"/>
                <a:cs typeface="Times New Roman" pitchFamily="18" charset="0"/>
              </a:rPr>
              <a:t>It is known for its geysers and hot springs, the most famous of the geysers being Old Faithful, which every hour or so sends an enormous plume of water and steam shooting high into the sky for a few minutes.</a:t>
            </a:r>
          </a:p>
          <a:p>
            <a:r>
              <a:rPr lang="en-US" sz="2000" dirty="0" smtClean="0">
                <a:latin typeface="Times New Roman" pitchFamily="18" charset="0"/>
                <a:cs typeface="Times New Roman" pitchFamily="18" charset="0"/>
              </a:rPr>
              <a:t>There are hot springs and pools of bubbling warm mud in the park.</a:t>
            </a:r>
            <a:endParaRPr lang="zh-CN" alt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park also contains beautiful vistas of waterfalls, rugged peaks, and lush valleys. The woodlands are home to many types of wildlife, especially rare species of birds.</a:t>
            </a:r>
            <a:endParaRPr lang="zh-CN" altLang="en-US"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Yellowstone National Park</a:t>
            </a:r>
            <a:endParaRPr lang="zh-CN" altLang="en-US" sz="3200" dirty="0">
              <a:latin typeface="Times New Roman" pitchFamily="18" charset="0"/>
              <a:cs typeface="Times New Roman" pitchFamily="18" charset="0"/>
            </a:endParaRPr>
          </a:p>
        </p:txBody>
      </p:sp>
      <p:pic>
        <p:nvPicPr>
          <p:cNvPr id="5" name="Content Placeholder 4" descr="Yellowstone-National-Park1.jpg"/>
          <p:cNvPicPr>
            <a:picLocks noGrp="1" noChangeAspect="1"/>
          </p:cNvPicPr>
          <p:nvPr>
            <p:ph sz="half" idx="1"/>
          </p:nvPr>
        </p:nvPicPr>
        <p:blipFill>
          <a:blip r:embed="rId2"/>
          <a:stretch>
            <a:fillRect/>
          </a:stretch>
        </p:blipFill>
        <p:spPr>
          <a:xfrm>
            <a:off x="0" y="1665561"/>
            <a:ext cx="4214810" cy="2879039"/>
          </a:xfrm>
        </p:spPr>
      </p:pic>
      <p:pic>
        <p:nvPicPr>
          <p:cNvPr id="6" name="Content Placeholder 5" descr="Yellowstone_National_Park_001.jpg"/>
          <p:cNvPicPr>
            <a:picLocks noGrp="1" noChangeAspect="1"/>
          </p:cNvPicPr>
          <p:nvPr>
            <p:ph sz="half" idx="2"/>
          </p:nvPr>
        </p:nvPicPr>
        <p:blipFill>
          <a:blip r:embed="rId3"/>
          <a:stretch>
            <a:fillRect/>
          </a:stretch>
        </p:blipFill>
        <p:spPr>
          <a:xfrm>
            <a:off x="4214810" y="2722856"/>
            <a:ext cx="4929190" cy="327791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The West Coast</a:t>
            </a:r>
            <a:endParaRPr lang="zh-CN" altLang="en-US" sz="3200" dirty="0">
              <a:latin typeface="Times New Roman" pitchFamily="18" charset="0"/>
              <a:cs typeface="Times New Roman" pitchFamily="18" charset="0"/>
            </a:endParaRPr>
          </a:p>
        </p:txBody>
      </p:sp>
      <p:sp>
        <p:nvSpPr>
          <p:cNvPr id="6" name="Content Placeholder 5"/>
          <p:cNvSpPr>
            <a:spLocks noGrp="1"/>
          </p:cNvSpPr>
          <p:nvPr>
            <p:ph idx="1"/>
          </p:nvPr>
        </p:nvSpPr>
        <p:spPr>
          <a:xfrm>
            <a:off x="428596" y="1357298"/>
            <a:ext cx="8258204" cy="4768865"/>
          </a:xfrm>
        </p:spPr>
        <p:txBody>
          <a:bodyPr>
            <a:noAutofit/>
          </a:bodyPr>
          <a:lstStyle/>
          <a:p>
            <a:r>
              <a:rPr lang="en-US" sz="2400" dirty="0" smtClean="0">
                <a:latin typeface="Times New Roman" pitchFamily="18" charset="0"/>
                <a:cs typeface="Times New Roman" pitchFamily="18" charset="0"/>
              </a:rPr>
              <a:t>On the West Coast, the city of San Francisco remains an important center of urban sightseeing, with Berkeley and its University across the Bay, and Stanford University a short distance south of San Francisco. </a:t>
            </a:r>
          </a:p>
          <a:p>
            <a:r>
              <a:rPr lang="en-US" sz="2400" dirty="0" smtClean="0">
                <a:latin typeface="Times New Roman" pitchFamily="18" charset="0"/>
                <a:cs typeface="Times New Roman" pitchFamily="18" charset="0"/>
              </a:rPr>
              <a:t>South of San Francisco is Yosemite National Park with its spectacular scenery of valleys carved out by glaciers, and numerous magnificent waterfalls.</a:t>
            </a:r>
          </a:p>
          <a:p>
            <a:r>
              <a:rPr lang="en-US" sz="2400" dirty="0" smtClean="0">
                <a:latin typeface="Times New Roman" pitchFamily="18" charset="0"/>
                <a:cs typeface="Times New Roman" pitchFamily="18" charset="0"/>
              </a:rPr>
              <a:t>Further south is Monterey, the scene of many John Steinbeck stories. </a:t>
            </a:r>
            <a:endParaRPr lang="zh-CN" alt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Southern California, most of the interest lies in human creations such as Hollywood and Disneyland.</a:t>
            </a:r>
            <a:r>
              <a:rPr lang="zh-CN" altLang="en-US" sz="2400" dirty="0" smtClean="0">
                <a:latin typeface="Times New Roman" pitchFamily="18" charset="0"/>
                <a:cs typeface="Times New Roman"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Golden Bridge in San Francisco</a:t>
            </a:r>
            <a:endParaRPr lang="zh-CN" altLang="en-US" sz="3200" dirty="0">
              <a:latin typeface="Times New Roman" pitchFamily="18" charset="0"/>
              <a:cs typeface="Times New Roman" pitchFamily="18" charset="0"/>
            </a:endParaRPr>
          </a:p>
        </p:txBody>
      </p:sp>
      <p:pic>
        <p:nvPicPr>
          <p:cNvPr id="4" name="Content Placeholder 3" descr="SF.jpeg"/>
          <p:cNvPicPr>
            <a:picLocks noGrp="1" noChangeAspect="1"/>
          </p:cNvPicPr>
          <p:nvPr>
            <p:ph idx="1"/>
          </p:nvPr>
        </p:nvPicPr>
        <p:blipFill>
          <a:blip r:embed="rId2"/>
          <a:stretch>
            <a:fillRect/>
          </a:stretch>
        </p:blipFill>
        <p:spPr>
          <a:xfrm>
            <a:off x="0" y="1394567"/>
            <a:ext cx="9143999" cy="4963391"/>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Yosemite National Park</a:t>
            </a:r>
            <a:endParaRPr lang="zh-CN" altLang="en-US" sz="3200" dirty="0"/>
          </a:p>
        </p:txBody>
      </p:sp>
      <p:pic>
        <p:nvPicPr>
          <p:cNvPr id="6" name="Content Placeholder 5" descr="Yosemite-1.jpg"/>
          <p:cNvPicPr>
            <a:picLocks noGrp="1" noChangeAspect="1"/>
          </p:cNvPicPr>
          <p:nvPr>
            <p:ph sz="half" idx="1"/>
          </p:nvPr>
        </p:nvPicPr>
        <p:blipFill>
          <a:blip r:embed="rId2"/>
          <a:stretch>
            <a:fillRect/>
          </a:stretch>
        </p:blipFill>
        <p:spPr>
          <a:xfrm>
            <a:off x="0" y="1560918"/>
            <a:ext cx="4786314" cy="3589736"/>
          </a:xfrm>
        </p:spPr>
      </p:pic>
      <p:pic>
        <p:nvPicPr>
          <p:cNvPr id="7" name="Content Placeholder 6" descr="yosemite2.jpg"/>
          <p:cNvPicPr>
            <a:picLocks noGrp="1" noChangeAspect="1"/>
          </p:cNvPicPr>
          <p:nvPr>
            <p:ph sz="half" idx="2"/>
          </p:nvPr>
        </p:nvPicPr>
        <p:blipFill>
          <a:blip r:embed="rId3"/>
          <a:stretch>
            <a:fillRect/>
          </a:stretch>
        </p:blipFill>
        <p:spPr>
          <a:xfrm>
            <a:off x="4753992" y="3286124"/>
            <a:ext cx="4390008" cy="292895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Hollywood and Disneyland</a:t>
            </a:r>
            <a:endParaRPr lang="zh-CN" altLang="en-US" sz="3200" dirty="0"/>
          </a:p>
        </p:txBody>
      </p:sp>
      <p:pic>
        <p:nvPicPr>
          <p:cNvPr id="6" name="Content Placeholder 5" descr="hollywood2.jpg"/>
          <p:cNvPicPr>
            <a:picLocks noGrp="1" noChangeAspect="1"/>
          </p:cNvPicPr>
          <p:nvPr>
            <p:ph sz="half" idx="1"/>
          </p:nvPr>
        </p:nvPicPr>
        <p:blipFill>
          <a:blip r:embed="rId2"/>
          <a:stretch>
            <a:fillRect/>
          </a:stretch>
        </p:blipFill>
        <p:spPr>
          <a:xfrm>
            <a:off x="662117" y="1600200"/>
            <a:ext cx="3624131" cy="4757758"/>
          </a:xfrm>
        </p:spPr>
      </p:pic>
      <p:pic>
        <p:nvPicPr>
          <p:cNvPr id="5" name="Content Placeholder 4" descr="disneyland.jpg"/>
          <p:cNvPicPr>
            <a:picLocks noGrp="1" noChangeAspect="1"/>
          </p:cNvPicPr>
          <p:nvPr>
            <p:ph sz="half" idx="2"/>
          </p:nvPr>
        </p:nvPicPr>
        <p:blipFill>
          <a:blip r:embed="rId3"/>
          <a:stretch>
            <a:fillRect/>
          </a:stretch>
        </p:blipFill>
        <p:spPr>
          <a:xfrm>
            <a:off x="4857753" y="1600997"/>
            <a:ext cx="3786214" cy="473276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Florida</a:t>
            </a:r>
            <a:endParaRPr lang="zh-CN" altLang="en-US" sz="32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571612"/>
            <a:ext cx="3400420" cy="4554551"/>
          </a:xfrm>
        </p:spPr>
        <p:txBody>
          <a:bodyPr>
            <a:normAutofit/>
          </a:bodyPr>
          <a:lstStyle/>
          <a:p>
            <a:r>
              <a:rPr lang="en-US" sz="2000" dirty="0" smtClean="0">
                <a:latin typeface="Times New Roman" pitchFamily="18" charset="0"/>
                <a:cs typeface="Times New Roman" pitchFamily="18" charset="0"/>
              </a:rPr>
              <a:t>The southernmost tip of the eastern United States is the state of Florida. Here the climate is mild all year, famous for beaches.</a:t>
            </a:r>
          </a:p>
          <a:p>
            <a:r>
              <a:rPr lang="en-US" sz="2000" dirty="0" smtClean="0">
                <a:latin typeface="Times New Roman" pitchFamily="18" charset="0"/>
                <a:cs typeface="Times New Roman" pitchFamily="18" charset="0"/>
              </a:rPr>
              <a:t>In south Florida is the Everglades, approximately 13000 sq km in size, where the Everglades National Park occupies about 6100 sq km. The Everglades is a subtropical wetlands (left).</a:t>
            </a:r>
            <a:endParaRPr lang="zh-CN" altLang="en-US" sz="2000" dirty="0">
              <a:latin typeface="Times New Roman" pitchFamily="18" charset="0"/>
              <a:cs typeface="Times New Roman" pitchFamily="18" charset="0"/>
            </a:endParaRPr>
          </a:p>
        </p:txBody>
      </p:sp>
      <p:pic>
        <p:nvPicPr>
          <p:cNvPr id="5" name="Content Placeholder 4" descr="Everglades.jpg"/>
          <p:cNvPicPr>
            <a:picLocks noGrp="1" noChangeAspect="1"/>
          </p:cNvPicPr>
          <p:nvPr>
            <p:ph sz="half" idx="2"/>
          </p:nvPr>
        </p:nvPicPr>
        <p:blipFill>
          <a:blip r:embed="rId2"/>
          <a:stretch>
            <a:fillRect/>
          </a:stretch>
        </p:blipFill>
        <p:spPr>
          <a:xfrm>
            <a:off x="3929058" y="2000239"/>
            <a:ext cx="4898456" cy="311051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8" name="Content Placeholder 7"/>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p>
          <a:p>
            <a:pPr>
              <a:buNone/>
            </a:pP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1. </a:t>
            </a:r>
            <a:r>
              <a:rPr lang="zh-CN" altLang="en-US" sz="2800" dirty="0" smtClean="0">
                <a:latin typeface="Times New Roman" pitchFamily="18" charset="0"/>
                <a:cs typeface="Times New Roman" pitchFamily="18" charset="0"/>
              </a:rPr>
              <a:t>美式橄榄球</a:t>
            </a:r>
            <a:endParaRPr lang="en-US" altLang="zh-CN" sz="2800" dirty="0" smtClean="0">
              <a:latin typeface="Times New Roman" pitchFamily="18" charset="0"/>
              <a:cs typeface="Times New Roman" pitchFamily="18" charset="0"/>
            </a:endParaRPr>
          </a:p>
          <a:p>
            <a:pPr>
              <a:buNone/>
            </a:pPr>
            <a:r>
              <a:rPr lang="zh-CN" altLang="en-US" sz="2800" dirty="0">
                <a:latin typeface="Times New Roman" pitchFamily="18" charset="0"/>
                <a:cs typeface="Times New Roman" pitchFamily="18" charset="0"/>
              </a:rPr>
              <a:t> </a:t>
            </a:r>
            <a:r>
              <a:rPr lang="zh-CN" altLang="en-US" sz="2800" dirty="0" smtClean="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2. </a:t>
            </a:r>
            <a:r>
              <a:rPr lang="zh-CN" altLang="en-US" sz="2800" dirty="0" smtClean="0">
                <a:latin typeface="Times New Roman" pitchFamily="18" charset="0"/>
                <a:cs typeface="Times New Roman" pitchFamily="18" charset="0"/>
              </a:rPr>
              <a:t>美国的棒球运动</a:t>
            </a:r>
            <a:endParaRPr lang="en-US" altLang="zh-CN" sz="2800" dirty="0" smtClean="0">
              <a:latin typeface="Times New Roman" pitchFamily="18" charset="0"/>
              <a:cs typeface="Times New Roman" pitchFamily="18" charset="0"/>
            </a:endParaRPr>
          </a:p>
          <a:p>
            <a:pPr>
              <a:buNone/>
            </a:pPr>
            <a:r>
              <a:rPr lang="en-US" altLang="zh-CN" sz="2800" dirty="0" smtClean="0">
                <a:latin typeface="Times New Roman" pitchFamily="18" charset="0"/>
                <a:cs typeface="Times New Roman" pitchFamily="18" charset="0"/>
              </a:rPr>
              <a:t>   3.  </a:t>
            </a:r>
            <a:r>
              <a:rPr lang="zh-CN" altLang="en-US" sz="2800" dirty="0" smtClean="0">
                <a:latin typeface="Times New Roman" pitchFamily="18" charset="0"/>
                <a:cs typeface="Times New Roman" pitchFamily="18" charset="0"/>
              </a:rPr>
              <a:t>“飞人乔丹”</a:t>
            </a:r>
            <a:endParaRPr lang="en-US" altLang="zh-CN" sz="2800" dirty="0" smtClean="0">
              <a:latin typeface="Times New Roman" pitchFamily="18" charset="0"/>
              <a:cs typeface="Times New Roman" pitchFamily="18" charset="0"/>
            </a:endParaRPr>
          </a:p>
          <a:p>
            <a:pPr>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4.</a:t>
            </a:r>
            <a:r>
              <a:rPr lang="zh-CN" altLang="en-US" sz="2800" dirty="0" smtClean="0">
                <a:latin typeface="Times New Roman" pitchFamily="18" charset="0"/>
                <a:cs typeface="Times New Roman" pitchFamily="18" charset="0"/>
              </a:rPr>
              <a:t> 大峡谷</a:t>
            </a:r>
            <a:endParaRPr lang="en-US" altLang="zh-CN" sz="2800" dirty="0" smtClean="0">
              <a:latin typeface="Times New Roman" pitchFamily="18" charset="0"/>
              <a:cs typeface="Times New Roman" pitchFamily="18" charset="0"/>
            </a:endParaRPr>
          </a:p>
          <a:p>
            <a:pPr>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5.</a:t>
            </a:r>
            <a:r>
              <a:rPr lang="zh-CN" altLang="en-US" sz="2800" dirty="0" smtClean="0">
                <a:latin typeface="Times New Roman" pitchFamily="18" charset="0"/>
                <a:cs typeface="Times New Roman" pitchFamily="18" charset="0"/>
              </a:rPr>
              <a:t> 黄石国家公园</a:t>
            </a:r>
            <a:endParaRPr lang="zh-CN"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0" dirty="0" smtClean="0">
                <a:latin typeface="Times New Roman" pitchFamily="18" charset="0"/>
                <a:cs typeface="Times New Roman" pitchFamily="18" charset="0"/>
              </a:rPr>
              <a:t>The National Monument</a:t>
            </a:r>
            <a:endParaRPr lang="zh-CN" altLang="en-US" sz="3200" b="0" dirty="0"/>
          </a:p>
        </p:txBody>
      </p:sp>
      <p:pic>
        <p:nvPicPr>
          <p:cNvPr id="8" name="Content Placeholder 7" descr="Mount_Rushmore.jpg"/>
          <p:cNvPicPr>
            <a:picLocks noGrp="1" noChangeAspect="1"/>
          </p:cNvPicPr>
          <p:nvPr>
            <p:ph idx="1"/>
          </p:nvPr>
        </p:nvPicPr>
        <p:blipFill>
          <a:blip r:embed="rId2"/>
          <a:stretch>
            <a:fillRect/>
          </a:stretch>
        </p:blipFill>
        <p:spPr>
          <a:xfrm>
            <a:off x="357158" y="1785926"/>
            <a:ext cx="5400675" cy="3929090"/>
          </a:xfrm>
        </p:spPr>
      </p:pic>
      <p:sp>
        <p:nvSpPr>
          <p:cNvPr id="7" name="Text Placeholder 6"/>
          <p:cNvSpPr>
            <a:spLocks noGrp="1"/>
          </p:cNvSpPr>
          <p:nvPr>
            <p:ph type="body" sz="half" idx="2"/>
          </p:nvPr>
        </p:nvSpPr>
        <p:spPr>
          <a:xfrm flipH="1">
            <a:off x="6072198" y="1285860"/>
            <a:ext cx="2714642" cy="4840303"/>
          </a:xfrm>
        </p:spPr>
        <p:txBody>
          <a:bodyPr>
            <a:normAutofit/>
          </a:bodyPr>
          <a:lstStyle/>
          <a:p>
            <a:r>
              <a:rPr lang="en-US" sz="2000" dirty="0" smtClean="0">
                <a:latin typeface="Times New Roman" pitchFamily="18" charset="0"/>
                <a:cs typeface="Times New Roman" pitchFamily="18" charset="0"/>
              </a:rPr>
              <a:t>In the state of South Dakota, is the National Monument which is an unusual artistic project at Mt</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Rushmore, where enormous portraits of four famous U.S. Presidents: George Washington, Thomas Jefferson, Abraham Lincoln, and Theodore Roosevelt, are sculpted on the face of the 1730 meter high mountain. </a:t>
            </a:r>
            <a:endParaRPr lang="zh-CN" alt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smtClean="0">
                <a:latin typeface="Times New Roman" pitchFamily="18" charset="0"/>
                <a:cs typeface="Times New Roman" pitchFamily="18" charset="0"/>
              </a:rPr>
              <a:t>Niagara Falls</a:t>
            </a:r>
            <a:r>
              <a:rPr lang="zh-CN" altLang="en-US" sz="3200" b="0" dirty="0" smtClean="0">
                <a:latin typeface="Times New Roman" pitchFamily="18" charset="0"/>
                <a:cs typeface="Times New Roman" pitchFamily="18" charset="0"/>
              </a:rPr>
              <a:t/>
            </a:r>
            <a:br>
              <a:rPr lang="zh-CN" altLang="en-US" sz="3200" b="0" dirty="0" smtClean="0">
                <a:latin typeface="Times New Roman" pitchFamily="18" charset="0"/>
                <a:cs typeface="Times New Roman" pitchFamily="18" charset="0"/>
              </a:rPr>
            </a:br>
            <a:endParaRPr lang="zh-CN" altLang="en-US" sz="3200" b="0" dirty="0">
              <a:latin typeface="Times New Roman" pitchFamily="18" charset="0"/>
              <a:cs typeface="Times New Roman" pitchFamily="18" charset="0"/>
            </a:endParaRPr>
          </a:p>
        </p:txBody>
      </p:sp>
      <p:pic>
        <p:nvPicPr>
          <p:cNvPr id="5" name="Content Placeholder 4" descr="niagara-falls-state-park.jpg"/>
          <p:cNvPicPr>
            <a:picLocks noGrp="1" noChangeAspect="1"/>
          </p:cNvPicPr>
          <p:nvPr>
            <p:ph idx="1"/>
          </p:nvPr>
        </p:nvPicPr>
        <p:blipFill>
          <a:blip r:embed="rId2"/>
          <a:stretch>
            <a:fillRect/>
          </a:stretch>
        </p:blipFill>
        <p:spPr>
          <a:xfrm>
            <a:off x="3361112" y="1643050"/>
            <a:ext cx="5465006" cy="3929089"/>
          </a:xfrm>
        </p:spPr>
      </p:pic>
      <p:sp>
        <p:nvSpPr>
          <p:cNvPr id="4" name="Text Placeholder 3"/>
          <p:cNvSpPr>
            <a:spLocks noGrp="1"/>
          </p:cNvSpPr>
          <p:nvPr>
            <p:ph type="body" sz="half" idx="2"/>
          </p:nvPr>
        </p:nvSpPr>
        <p:spPr>
          <a:xfrm>
            <a:off x="428597" y="1428736"/>
            <a:ext cx="2857520" cy="4691063"/>
          </a:xfrm>
        </p:spPr>
        <p:txBody>
          <a:bodyPr>
            <a:normAutofit/>
          </a:bodyPr>
          <a:lstStyle/>
          <a:p>
            <a:r>
              <a:rPr lang="en-US" sz="2000" dirty="0" smtClean="0">
                <a:latin typeface="Times New Roman" pitchFamily="18" charset="0"/>
                <a:cs typeface="Times New Roman" pitchFamily="18" charset="0"/>
              </a:rPr>
              <a:t>Niagara Falls is an awe inspiring, dynamic display of a torrent of water freely falling over a precipice for a distance of 55 m. The spray created by the falling water, visible from miles away, and the roaring sound of water striking the rocks or river below never fail to impress spectators with the wonders of natural forces.</a:t>
            </a:r>
            <a:endParaRPr lang="zh-CN" altLang="en-US"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0" dirty="0" smtClean="0">
                <a:latin typeface="Times New Roman" pitchFamily="18" charset="0"/>
                <a:cs typeface="Times New Roman" pitchFamily="18" charset="0"/>
              </a:rPr>
              <a:t>Hawaii</a:t>
            </a:r>
          </a:p>
        </p:txBody>
      </p:sp>
      <p:pic>
        <p:nvPicPr>
          <p:cNvPr id="10" name="Content Placeholder 9" descr="Hawaii-3.jpg"/>
          <p:cNvPicPr>
            <a:picLocks noGrp="1" noChangeAspect="1"/>
          </p:cNvPicPr>
          <p:nvPr>
            <p:ph idx="1"/>
          </p:nvPr>
        </p:nvPicPr>
        <p:blipFill>
          <a:blip r:embed="rId2"/>
          <a:stretch>
            <a:fillRect/>
          </a:stretch>
        </p:blipFill>
        <p:spPr>
          <a:xfrm>
            <a:off x="2714612" y="1337069"/>
            <a:ext cx="6286544" cy="4714909"/>
          </a:xfrm>
        </p:spPr>
      </p:pic>
      <p:sp>
        <p:nvSpPr>
          <p:cNvPr id="9" name="Text Placeholder 8"/>
          <p:cNvSpPr>
            <a:spLocks noGrp="1"/>
          </p:cNvSpPr>
          <p:nvPr>
            <p:ph type="body" sz="half" idx="2"/>
          </p:nvPr>
        </p:nvSpPr>
        <p:spPr>
          <a:xfrm>
            <a:off x="457201" y="1500174"/>
            <a:ext cx="2185973" cy="4625989"/>
          </a:xfrm>
        </p:spPr>
        <p:txBody>
          <a:bodyPr>
            <a:normAutofit/>
          </a:bodyPr>
          <a:lstStyle/>
          <a:p>
            <a:r>
              <a:rPr lang="en-US" sz="2000" dirty="0" smtClean="0">
                <a:latin typeface="Times New Roman" pitchFamily="18" charset="0"/>
                <a:cs typeface="Times New Roman" pitchFamily="18" charset="0"/>
              </a:rPr>
              <a:t>Hawaii is made up of a chain of islands— 124 islets and 8 main island stretching 1523 miles in the Pacific. In total, the islands spread across an area of 6,459 square miles. Each of the islands is the top of a submerged volcanic mountain. </a:t>
            </a:r>
            <a:endParaRPr lang="zh-CN" altLang="en-US"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274638"/>
            <a:ext cx="8258204" cy="1725602"/>
          </a:xfrm>
        </p:spPr>
        <p:txBody>
          <a:bodyPr>
            <a:normAutofit fontScale="90000"/>
          </a:bodyPr>
          <a:lstStyle/>
          <a:p>
            <a:r>
              <a:rPr lang="en-US" altLang="zh-CN" sz="3600" dirty="0" smtClean="0">
                <a:latin typeface="Times New Roman" pitchFamily="18" charset="0"/>
                <a:cs typeface="Times New Roman" pitchFamily="18" charset="0"/>
              </a:rPr>
              <a:t>Alaska</a:t>
            </a:r>
            <a:br>
              <a:rPr lang="en-US" altLang="zh-CN" sz="3600" dirty="0" smtClean="0">
                <a:latin typeface="Times New Roman" pitchFamily="18" charset="0"/>
                <a:cs typeface="Times New Roman" pitchFamily="18" charset="0"/>
              </a:rPr>
            </a:br>
            <a:r>
              <a:rPr lang="zh-CN" altLang="en-US" sz="2200" dirty="0" smtClean="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Alaska is the largest state</a:t>
            </a:r>
            <a:r>
              <a:rPr lang="zh-CN" altLang="en-US" sz="2200" dirty="0" smtClean="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of the United States</a:t>
            </a:r>
            <a:r>
              <a:rPr lang="zh-CN" altLang="en-US" sz="2200" dirty="0" smtClean="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by area. Situated in the northwest extremity of the North American</a:t>
            </a:r>
            <a:r>
              <a:rPr lang="zh-CN" altLang="en-US" sz="2200" dirty="0" smtClean="0">
                <a:latin typeface="Times New Roman" pitchFamily="18" charset="0"/>
                <a:cs typeface="Times New Roman" pitchFamily="18" charset="0"/>
              </a:rPr>
              <a:t> </a:t>
            </a:r>
            <a:r>
              <a:rPr lang="en-US" altLang="zh-CN" sz="2200" dirty="0" smtClean="0">
                <a:latin typeface="Times New Roman" pitchFamily="18" charset="0"/>
                <a:cs typeface="Times New Roman" pitchFamily="18" charset="0"/>
              </a:rPr>
              <a:t>continent, it has</a:t>
            </a:r>
            <a:r>
              <a:rPr lang="en-US" sz="2200" dirty="0" smtClean="0">
                <a:latin typeface="Times New Roman" pitchFamily="18" charset="0"/>
                <a:cs typeface="Times New Roman" pitchFamily="18" charset="0"/>
              </a:rPr>
              <a:t> vast expanses of land covered with ice and snow, and half of the world’s glaciers are found here.</a:t>
            </a:r>
            <a:endParaRPr lang="zh-CN" altLang="en-US" sz="2200" dirty="0">
              <a:latin typeface="Times New Roman" pitchFamily="18" charset="0"/>
              <a:cs typeface="Times New Roman" pitchFamily="18" charset="0"/>
            </a:endParaRPr>
          </a:p>
        </p:txBody>
      </p:sp>
      <p:pic>
        <p:nvPicPr>
          <p:cNvPr id="7" name="Content Placeholder 6" descr="alaska.jpg"/>
          <p:cNvPicPr>
            <a:picLocks noGrp="1" noChangeAspect="1"/>
          </p:cNvPicPr>
          <p:nvPr>
            <p:ph idx="1"/>
          </p:nvPr>
        </p:nvPicPr>
        <p:blipFill>
          <a:blip r:embed="rId2"/>
          <a:stretch>
            <a:fillRect/>
          </a:stretch>
        </p:blipFill>
        <p:spPr>
          <a:xfrm>
            <a:off x="1000100" y="2214563"/>
            <a:ext cx="7143800" cy="428627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latin typeface="Times New Roman" pitchFamily="18" charset="0"/>
                <a:cs typeface="Times New Roman" pitchFamily="18" charset="0"/>
              </a:rPr>
              <a:t>A. Why do you think many people love sports? In what way do sports reflect American culture?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 Football, baseball, and basketball are the three most popular sports in the US. Are they popular in China? Why/Why not? </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 After reading this unit, which of the places mentioned in the text do you want to visit most? Why?</a:t>
            </a:r>
            <a:endParaRPr lang="zh-CN" alt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D. List what you consider to be the ten most interesting places to visit in China. Give reasons for your selection.</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2368544"/>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428596" y="2928934"/>
            <a:ext cx="8258204" cy="3197229"/>
          </a:xfrm>
        </p:spPr>
        <p:txBody>
          <a:bodyPr/>
          <a:lstStyle/>
          <a:p>
            <a:endParaRPr lang="en-US" altLang="zh-CN" dirty="0" smtClean="0"/>
          </a:p>
          <a:p>
            <a:pPr algn="ctr">
              <a:buNone/>
            </a:pPr>
            <a:r>
              <a:rPr lang="zh-CN" altLang="en-US" b="1" dirty="0" smtClean="0">
                <a:latin typeface="+mj-ea"/>
                <a:ea typeface="+mj-ea"/>
              </a:rPr>
              <a:t>高等教育出版社</a:t>
            </a:r>
            <a:endParaRPr lang="en-US" altLang="zh-CN" b="1" dirty="0" smtClean="0">
              <a:latin typeface="+mj-ea"/>
              <a:ea typeface="+mj-ea"/>
            </a:endParaRPr>
          </a:p>
          <a:p>
            <a:pPr algn="ctr">
              <a:buNone/>
            </a:pPr>
            <a:endParaRPr lang="en-US" altLang="zh-CN" dirty="0" smtClean="0"/>
          </a:p>
          <a:p>
            <a:pPr algn="ctr">
              <a:buNone/>
            </a:pPr>
            <a:endParaRPr lang="en-US" altLang="zh-CN" dirty="0" smtClean="0"/>
          </a:p>
          <a:p>
            <a:pPr algn="ctr">
              <a:buNone/>
            </a:pPr>
            <a:r>
              <a:rPr lang="en-US" altLang="zh-CN" dirty="0" smtClean="0">
                <a:latin typeface="Times New Roman" pitchFamily="18" charset="0"/>
                <a:cs typeface="Times New Roman" pitchFamily="18" charset="0"/>
              </a:rPr>
              <a:t>2015</a:t>
            </a:r>
            <a:endParaRPr lang="zh-CN" alt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latin typeface="Times New Roman" pitchFamily="18" charset="0"/>
              <a:cs typeface="Times New Roman" pitchFamily="18" charset="0"/>
            </a:endParaRPr>
          </a:p>
        </p:txBody>
      </p:sp>
      <p:sp>
        <p:nvSpPr>
          <p:cNvPr id="5" name="Content Placeholder 4"/>
          <p:cNvSpPr>
            <a:spLocks noGrp="1"/>
          </p:cNvSpPr>
          <p:nvPr>
            <p:ph sz="half" idx="1"/>
          </p:nvPr>
        </p:nvSpPr>
        <p:spPr/>
        <p:txBody>
          <a:bodyPr>
            <a:normAutofit fontScale="92500" lnSpcReduction="10000"/>
          </a:bodyPr>
          <a:lstStyle/>
          <a:p>
            <a:pPr>
              <a:buNone/>
            </a:pPr>
            <a:r>
              <a:rPr lang="en-US" dirty="0">
                <a:latin typeface="Times New Roman" pitchFamily="18" charset="0"/>
                <a:cs typeface="Times New Roman" pitchFamily="18" charset="0"/>
              </a:rPr>
              <a:t>Sports:</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American Football</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aseball</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Jackie Robinson</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World Series</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asketball</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James Naismith</a:t>
            </a:r>
            <a:endParaRPr lang="zh-CN" alt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NBA</a:t>
            </a:r>
          </a:p>
          <a:p>
            <a:r>
              <a:rPr lang="en-US" dirty="0">
                <a:latin typeface="Times New Roman" pitchFamily="18" charset="0"/>
                <a:cs typeface="Times New Roman" pitchFamily="18" charset="0"/>
              </a:rPr>
              <a:t>Michael Jordan</a:t>
            </a:r>
            <a:endParaRPr lang="zh-CN" altLang="en-US" dirty="0">
              <a:latin typeface="Times New Roman" pitchFamily="18" charset="0"/>
              <a:cs typeface="Times New Roman" pitchFamily="18" charset="0"/>
            </a:endParaRPr>
          </a:p>
          <a:p>
            <a:endParaRPr lang="zh-CN" altLang="en-US" dirty="0"/>
          </a:p>
        </p:txBody>
      </p:sp>
      <p:sp>
        <p:nvSpPr>
          <p:cNvPr id="6" name="Content Placeholder 5"/>
          <p:cNvSpPr>
            <a:spLocks noGrp="1"/>
          </p:cNvSpPr>
          <p:nvPr>
            <p:ph sz="half" idx="2"/>
          </p:nvPr>
        </p:nvSpPr>
        <p:spPr/>
        <p:txBody>
          <a:bodyPr>
            <a:normAutofit fontScale="92500" lnSpcReduction="10000"/>
          </a:bodyPr>
          <a:lstStyle/>
          <a:p>
            <a:pPr>
              <a:buNone/>
            </a:pPr>
            <a:r>
              <a:rPr lang="en-US" dirty="0">
                <a:latin typeface="Times New Roman" pitchFamily="18" charset="0"/>
                <a:cs typeface="Times New Roman" pitchFamily="18" charset="0"/>
              </a:rPr>
              <a:t>Scenic spots:</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Grand Canyon</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Yellowstone National Park</a:t>
            </a:r>
            <a:endParaRPr lang="zh-CN" alt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smtClean="0">
                <a:latin typeface="Times New Roman" pitchFamily="18" charset="0"/>
                <a:cs typeface="Times New Roman" pitchFamily="18" charset="0"/>
              </a:rPr>
              <a:t>West Coast</a:t>
            </a:r>
          </a:p>
          <a:p>
            <a:r>
              <a:rPr lang="en-US" dirty="0" smtClean="0">
                <a:latin typeface="Times New Roman" pitchFamily="18" charset="0"/>
                <a:cs typeface="Times New Roman" pitchFamily="18" charset="0"/>
              </a:rPr>
              <a:t>Florida</a:t>
            </a:r>
          </a:p>
          <a:p>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National Monument</a:t>
            </a:r>
            <a:endParaRPr lang="zh-CN" alt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Niagara </a:t>
            </a:r>
            <a:r>
              <a:rPr lang="en-US" dirty="0">
                <a:latin typeface="Times New Roman" pitchFamily="18" charset="0"/>
                <a:cs typeface="Times New Roman" pitchFamily="18" charset="0"/>
              </a:rPr>
              <a:t>Falls</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Hawaii</a:t>
            </a:r>
            <a:endParaRPr lang="zh-CN" altLang="en-US" dirty="0">
              <a:latin typeface="Times New Roman" pitchFamily="18" charset="0"/>
              <a:cs typeface="Times New Roman" pitchFamily="18" charset="0"/>
            </a:endParaRPr>
          </a:p>
          <a:p>
            <a:r>
              <a:rPr lang="en-US" dirty="0">
                <a:latin typeface="Times New Roman" pitchFamily="18" charset="0"/>
                <a:cs typeface="Times New Roman" pitchFamily="18" charset="0"/>
              </a:rPr>
              <a:t>Alaska</a:t>
            </a:r>
            <a:endParaRPr lang="zh-CN" altLang="en-US"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Two Sections </a:t>
            </a:r>
            <a:endParaRPr lang="zh-CN" altLang="en-US" dirty="0">
              <a:latin typeface="Times New Roman" pitchFamily="18" charset="0"/>
              <a:cs typeface="Times New Roman" pitchFamily="18" charset="0"/>
            </a:endParaRPr>
          </a:p>
        </p:txBody>
      </p:sp>
      <p:sp>
        <p:nvSpPr>
          <p:cNvPr id="6" name="Content Placeholder 5"/>
          <p:cNvSpPr>
            <a:spLocks noGrp="1"/>
          </p:cNvSpPr>
          <p:nvPr>
            <p:ph idx="1"/>
          </p:nvPr>
        </p:nvSpPr>
        <p:spPr>
          <a:xfrm>
            <a:off x="428596" y="2000240"/>
            <a:ext cx="8258204" cy="4125923"/>
          </a:xfrm>
        </p:spPr>
        <p:txBody>
          <a:bodyPr>
            <a:normAutofit/>
          </a:bodyPr>
          <a:lstStyle/>
          <a:p>
            <a:pPr marL="571500" indent="-571500">
              <a:buAutoNum type="romanUcPeriod"/>
            </a:pPr>
            <a:r>
              <a:rPr lang="en-US" altLang="zh-CN" sz="3600" dirty="0" smtClean="0">
                <a:latin typeface="Times New Roman" pitchFamily="18" charset="0"/>
                <a:cs typeface="Times New Roman" pitchFamily="18" charset="0"/>
              </a:rPr>
              <a:t>Sports</a:t>
            </a:r>
          </a:p>
          <a:p>
            <a:pPr marL="571500" indent="-571500">
              <a:buAutoNum type="romanUcPeriod"/>
            </a:pPr>
            <a:r>
              <a:rPr lang="en-US" altLang="zh-CN" sz="3600" dirty="0" smtClean="0">
                <a:latin typeface="Times New Roman" pitchFamily="18" charset="0"/>
                <a:cs typeface="Times New Roman" pitchFamily="18" charset="0"/>
              </a:rPr>
              <a:t>Scenic Spots</a:t>
            </a:r>
            <a:endParaRPr lang="zh-CN" altLang="en-US"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latin typeface="Times New Roman" pitchFamily="18" charset="0"/>
                <a:cs typeface="Times New Roman" pitchFamily="18" charset="0"/>
              </a:rPr>
              <a:t>I. Sports</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altLang="zh-CN" dirty="0" smtClean="0">
                <a:latin typeface="Times New Roman" pitchFamily="18" charset="0"/>
                <a:cs typeface="Times New Roman" pitchFamily="18" charset="0"/>
              </a:rPr>
              <a:t>F</a:t>
            </a:r>
            <a:r>
              <a:rPr lang="en-US" altLang="zh-CN" dirty="0" smtClean="0">
                <a:latin typeface="Times New Roman" pitchFamily="18" charset="0"/>
                <a:cs typeface="Times New Roman" pitchFamily="18" charset="0"/>
              </a:rPr>
              <a:t>ootball</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baseball</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b</a:t>
            </a:r>
            <a:r>
              <a:rPr lang="en-US" altLang="zh-CN" dirty="0" smtClean="0">
                <a:latin typeface="Times New Roman" pitchFamily="18" charset="0"/>
                <a:cs typeface="Times New Roman" pitchFamily="18" charset="0"/>
              </a:rPr>
              <a:t>asketball</a:t>
            </a:r>
            <a:endParaRPr lang="en-US"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rPr>
              <a:t>o</a:t>
            </a:r>
            <a:r>
              <a:rPr lang="en-US" altLang="zh-CN" dirty="0" smtClean="0">
                <a:latin typeface="Times New Roman" pitchFamily="18" charset="0"/>
                <a:cs typeface="Times New Roman" pitchFamily="18" charset="0"/>
              </a:rPr>
              <a:t>ther </a:t>
            </a:r>
            <a:r>
              <a:rPr lang="en-US" altLang="zh-CN" dirty="0" smtClean="0">
                <a:latin typeface="Times New Roman" pitchFamily="18" charset="0"/>
                <a:cs typeface="Times New Roman" pitchFamily="18" charset="0"/>
              </a:rPr>
              <a:t>sports activities</a:t>
            </a:r>
            <a:endParaRPr lang="zh-CN" alt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American Football</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00034" y="1714488"/>
            <a:ext cx="8186766" cy="4411675"/>
          </a:xfrm>
        </p:spPr>
        <p:txBody>
          <a:bodyPr>
            <a:normAutofit/>
          </a:bodyPr>
          <a:lstStyle/>
          <a:p>
            <a:r>
              <a:rPr lang="en-US" altLang="zh-CN" sz="2400" dirty="0" smtClean="0">
                <a:latin typeface="Times New Roman" pitchFamily="18" charset="0"/>
                <a:cs typeface="Times New Roman" pitchFamily="18" charset="0"/>
              </a:rPr>
              <a:t>Football is very popular in America.</a:t>
            </a:r>
          </a:p>
          <a:p>
            <a:r>
              <a:rPr lang="en-US" sz="2400" dirty="0">
                <a:latin typeface="Times New Roman" pitchFamily="18" charset="0"/>
                <a:cs typeface="Times New Roman" pitchFamily="18" charset="0"/>
              </a:rPr>
              <a:t>American professional football is played during the late summer (preseason), the fall (regular season), and the winter until late in January (post-season, or play off time</a:t>
            </a:r>
            <a:r>
              <a:rPr lang="en-US" sz="2400" dirty="0" smtClean="0">
                <a:latin typeface="Times New Roman" pitchFamily="18" charset="0"/>
                <a:cs typeface="Times New Roman" pitchFamily="18" charset="0"/>
              </a:rPr>
              <a:t>). </a:t>
            </a:r>
          </a:p>
          <a:p>
            <a:r>
              <a:rPr lang="en-US" sz="2400" dirty="0">
                <a:latin typeface="Times New Roman" pitchFamily="18" charset="0"/>
                <a:cs typeface="Times New Roman" pitchFamily="18" charset="0"/>
              </a:rPr>
              <a:t>The National Football League (NFL) is a </a:t>
            </a:r>
            <a:r>
              <a:rPr lang="en-US" sz="2400" dirty="0" smtClean="0">
                <a:latin typeface="Times New Roman" pitchFamily="18" charset="0"/>
                <a:cs typeface="Times New Roman" pitchFamily="18" charset="0"/>
              </a:rPr>
              <a:t>professional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American football league. It is </a:t>
            </a:r>
            <a:r>
              <a:rPr lang="en-US" sz="2400" dirty="0">
                <a:latin typeface="Times New Roman" pitchFamily="18" charset="0"/>
                <a:cs typeface="Times New Roman" pitchFamily="18" charset="0"/>
              </a:rPr>
              <a:t>composed of 32 teams divided equally between </a:t>
            </a:r>
            <a:r>
              <a:rPr lang="en-US" sz="2400" dirty="0" smtClean="0">
                <a:latin typeface="Times New Roman" pitchFamily="18" charset="0"/>
                <a:cs typeface="Times New Roman" pitchFamily="18" charset="0"/>
              </a:rPr>
              <a:t>the National Football Conference</a:t>
            </a:r>
            <a:r>
              <a:rPr lang="en-US" sz="2400" dirty="0">
                <a:latin typeface="Times New Roman" pitchFamily="18" charset="0"/>
                <a:cs typeface="Times New Roman" pitchFamily="18" charset="0"/>
              </a:rPr>
              <a:t> (NFC) and </a:t>
            </a:r>
            <a:r>
              <a:rPr lang="en-US" sz="2400" dirty="0" smtClean="0">
                <a:latin typeface="Times New Roman" pitchFamily="18" charset="0"/>
                <a:cs typeface="Times New Roman" pitchFamily="18" charset="0"/>
              </a:rPr>
              <a:t>the American Football Conference</a:t>
            </a:r>
            <a:r>
              <a:rPr lang="en-US" sz="2400" dirty="0">
                <a:latin typeface="Times New Roman" pitchFamily="18" charset="0"/>
                <a:cs typeface="Times New Roman" pitchFamily="18" charset="0"/>
              </a:rPr>
              <a:t> (AFC).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In addition to professional football, most colleges and universities have a varsity football team.</a:t>
            </a:r>
            <a:endParaRPr lang="zh-CN" alt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American Football</a:t>
            </a:r>
            <a:endParaRPr lang="zh-CN" altLang="en-US" sz="3600" dirty="0">
              <a:latin typeface="Times New Roman" pitchFamily="18" charset="0"/>
              <a:cs typeface="Times New Roman" pitchFamily="18" charset="0"/>
            </a:endParaRPr>
          </a:p>
        </p:txBody>
      </p:sp>
      <p:pic>
        <p:nvPicPr>
          <p:cNvPr id="7" name="Content Placeholder 6" descr="American-Football.jpg"/>
          <p:cNvPicPr>
            <a:picLocks noGrp="1" noChangeAspect="1"/>
          </p:cNvPicPr>
          <p:nvPr>
            <p:ph sz="half" idx="1"/>
          </p:nvPr>
        </p:nvPicPr>
        <p:blipFill>
          <a:blip r:embed="rId2"/>
          <a:stretch>
            <a:fillRect/>
          </a:stretch>
        </p:blipFill>
        <p:spPr>
          <a:xfrm>
            <a:off x="0" y="1620637"/>
            <a:ext cx="5138710" cy="3605125"/>
          </a:xfrm>
        </p:spPr>
      </p:pic>
      <p:pic>
        <p:nvPicPr>
          <p:cNvPr id="8" name="Content Placeholder 7" descr="american_football3.jpg"/>
          <p:cNvPicPr>
            <a:picLocks noGrp="1" noChangeAspect="1"/>
          </p:cNvPicPr>
          <p:nvPr>
            <p:ph sz="half" idx="2"/>
          </p:nvPr>
        </p:nvPicPr>
        <p:blipFill>
          <a:blip r:embed="rId3" cstate="print"/>
          <a:stretch>
            <a:fillRect/>
          </a:stretch>
        </p:blipFill>
        <p:spPr>
          <a:xfrm>
            <a:off x="5105400" y="3071810"/>
            <a:ext cx="4038600" cy="301234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34" y="274638"/>
            <a:ext cx="8186766" cy="1797040"/>
          </a:xfrm>
        </p:spPr>
        <p:txBody>
          <a:bodyPr>
            <a:normAutofit fontScale="90000"/>
          </a:bodyPr>
          <a:lstStyle/>
          <a:p>
            <a:r>
              <a:rPr lang="en-US" altLang="zh-CN" sz="3100" dirty="0" smtClean="0">
                <a:latin typeface="Times New Roman" pitchFamily="18" charset="0"/>
                <a:cs typeface="Times New Roman" pitchFamily="18" charset="0"/>
              </a:rPr>
              <a:t/>
            </a:r>
            <a:br>
              <a:rPr lang="en-US" altLang="zh-CN" sz="3100" dirty="0" smtClean="0">
                <a:latin typeface="Times New Roman" pitchFamily="18" charset="0"/>
                <a:cs typeface="Times New Roman" pitchFamily="18" charset="0"/>
              </a:rPr>
            </a:br>
            <a:r>
              <a:rPr lang="en-US" altLang="zh-CN" sz="3100" dirty="0">
                <a:latin typeface="Times New Roman" pitchFamily="18" charset="0"/>
                <a:cs typeface="Times New Roman" pitchFamily="18" charset="0"/>
              </a:rPr>
              <a:t/>
            </a:r>
            <a:br>
              <a:rPr lang="en-US" altLang="zh-CN" sz="3100" dirty="0">
                <a:latin typeface="Times New Roman" pitchFamily="18" charset="0"/>
                <a:cs typeface="Times New Roman" pitchFamily="18" charset="0"/>
              </a:rPr>
            </a:br>
            <a:r>
              <a:rPr lang="en-US" altLang="zh-CN" sz="3100" dirty="0" smtClean="0">
                <a:latin typeface="Times New Roman" pitchFamily="18" charset="0"/>
                <a:cs typeface="Times New Roman" pitchFamily="18" charset="0"/>
              </a:rPr>
              <a:t/>
            </a:r>
            <a:br>
              <a:rPr lang="en-US" altLang="zh-CN" sz="3100" dirty="0" smtClean="0">
                <a:latin typeface="Times New Roman" pitchFamily="18" charset="0"/>
                <a:cs typeface="Times New Roman" pitchFamily="18" charset="0"/>
              </a:rPr>
            </a:br>
            <a:r>
              <a:rPr lang="en-US" altLang="zh-CN" sz="3600" dirty="0" smtClean="0">
                <a:latin typeface="Times New Roman" pitchFamily="18" charset="0"/>
                <a:cs typeface="Times New Roman" pitchFamily="18" charset="0"/>
              </a:rPr>
              <a:t>The Super Bowl</a:t>
            </a:r>
            <a:r>
              <a:rPr lang="en-US" altLang="zh-CN" sz="3100" dirty="0" smtClean="0">
                <a:latin typeface="Times New Roman" pitchFamily="18" charset="0"/>
                <a:cs typeface="Times New Roman" pitchFamily="18" charset="0"/>
              </a:rPr>
              <a:t/>
            </a:r>
            <a:br>
              <a:rPr lang="en-US" altLang="zh-CN" sz="3100" dirty="0" smtClean="0">
                <a:latin typeface="Times New Roman" pitchFamily="18" charset="0"/>
                <a:cs typeface="Times New Roman" pitchFamily="18" charset="0"/>
              </a:rPr>
            </a:br>
            <a:r>
              <a:rPr lang="en-US" altLang="zh-CN" sz="3100" dirty="0" smtClean="0">
                <a:latin typeface="Times New Roman" pitchFamily="18" charset="0"/>
                <a:cs typeface="Times New Roman" pitchFamily="18" charset="0"/>
              </a:rPr>
              <a:t/>
            </a:r>
            <a:br>
              <a:rPr lang="en-US" altLang="zh-CN" sz="31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American professional football games culminate in the Super Bowl to decide the champion team for the year.</a:t>
            </a:r>
            <a:r>
              <a:rPr lang="zh-CN" altLang="en-US" sz="2700" dirty="0" smtClean="0">
                <a:latin typeface="Times New Roman" pitchFamily="18" charset="0"/>
                <a:cs typeface="Times New Roman" pitchFamily="18" charset="0"/>
              </a:rPr>
              <a:t/>
            </a:r>
            <a:br>
              <a:rPr lang="zh-CN" altLang="en-US" sz="2700"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
            </a:r>
            <a:br>
              <a:rPr lang="en-US" altLang="zh-CN" dirty="0" smtClean="0">
                <a:latin typeface="Times New Roman" pitchFamily="18" charset="0"/>
                <a:cs typeface="Times New Roman" pitchFamily="18" charset="0"/>
              </a:rPr>
            </a:br>
            <a:endParaRPr lang="zh-CN" altLang="en-US" dirty="0">
              <a:latin typeface="Times New Roman" pitchFamily="18" charset="0"/>
              <a:cs typeface="Times New Roman" pitchFamily="18" charset="0"/>
            </a:endParaRPr>
          </a:p>
        </p:txBody>
      </p:sp>
      <p:pic>
        <p:nvPicPr>
          <p:cNvPr id="12" name="Content Placeholder 11" descr="superbowl.jpeg"/>
          <p:cNvPicPr>
            <a:picLocks noGrp="1" noChangeAspect="1"/>
          </p:cNvPicPr>
          <p:nvPr>
            <p:ph idx="1"/>
          </p:nvPr>
        </p:nvPicPr>
        <p:blipFill>
          <a:blip r:embed="rId2"/>
          <a:stretch>
            <a:fillRect/>
          </a:stretch>
        </p:blipFill>
        <p:spPr>
          <a:xfrm>
            <a:off x="1142976" y="2143115"/>
            <a:ext cx="7001197" cy="4200717"/>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1463</Words>
  <Application>Microsoft Office PowerPoint</Application>
  <PresentationFormat>On-screen Show (4:3)</PresentationFormat>
  <Paragraphs>127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《英语国家社会与文化入门》(下册）</vt:lpstr>
      <vt:lpstr> The United States of America Unit 15  Sports and Scenic Spots in America </vt:lpstr>
      <vt:lpstr>Quiz</vt:lpstr>
      <vt:lpstr>Focal Points</vt:lpstr>
      <vt:lpstr>This Unit Is Divided into Two Sections </vt:lpstr>
      <vt:lpstr>I. Sports</vt:lpstr>
      <vt:lpstr>American Football</vt:lpstr>
      <vt:lpstr>American Football</vt:lpstr>
      <vt:lpstr>   The Super Bowl  American professional football games culminate in the Super Bowl to decide the champion team for the year.  </vt:lpstr>
      <vt:lpstr>US College Football Below: A Game between Harvard and Brown University in 2009</vt:lpstr>
      <vt:lpstr>Baseball</vt:lpstr>
      <vt:lpstr>A Baseball Field</vt:lpstr>
      <vt:lpstr>The World Series</vt:lpstr>
      <vt:lpstr>Basketball </vt:lpstr>
      <vt:lpstr>National Basketball Association (NBA) </vt:lpstr>
      <vt:lpstr>Women’s National Basketball Association (WNBA)</vt:lpstr>
      <vt:lpstr>Larry Bird and Magic Johnson</vt:lpstr>
      <vt:lpstr>Michael Jordan</vt:lpstr>
      <vt:lpstr>Other Sports </vt:lpstr>
      <vt:lpstr>Scenic spots</vt:lpstr>
      <vt:lpstr>The Grand Canyon </vt:lpstr>
      <vt:lpstr>The Gran Canyon</vt:lpstr>
      <vt:lpstr>Yellowstone National Park</vt:lpstr>
      <vt:lpstr>Yellowstone National Park</vt:lpstr>
      <vt:lpstr>The West Coast</vt:lpstr>
      <vt:lpstr>Golden Bridge in San Francisco</vt:lpstr>
      <vt:lpstr>Yosemite National Park</vt:lpstr>
      <vt:lpstr>Hollywood and Disneyland</vt:lpstr>
      <vt:lpstr>Florida</vt:lpstr>
      <vt:lpstr>The National Monument</vt:lpstr>
      <vt:lpstr>Niagara Falls </vt:lpstr>
      <vt:lpstr>Hawaii</vt:lpstr>
      <vt:lpstr>Alaska  Alaska is the largest state of the United States by area. Situated in the northwest extremity of the North American continent, it has vast expanses of land covered with ice and snow, and half of the world’s glaciers are found here.</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Wang</dc:creator>
  <cp:lastModifiedBy>Wang</cp:lastModifiedBy>
  <cp:revision>95</cp:revision>
  <dcterms:created xsi:type="dcterms:W3CDTF">2014-12-19T17:52:36Z</dcterms:created>
  <dcterms:modified xsi:type="dcterms:W3CDTF">2015-12-06T23:37:12Z</dcterms:modified>
</cp:coreProperties>
</file>